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0"/>
  </p:notesMasterIdLst>
  <p:sldIdLst>
    <p:sldId id="256" r:id="rId2"/>
    <p:sldId id="261" r:id="rId3"/>
    <p:sldId id="257" r:id="rId4"/>
    <p:sldId id="258" r:id="rId5"/>
    <p:sldId id="262" r:id="rId6"/>
    <p:sldId id="259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9B93F-C78B-40CB-A1B3-4A2F970B3790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D0D7D-7BF1-4DAA-A6D3-84E75BE22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22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B93E722-60FB-4442-BCFC-52897A299F6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B73F72F-CACA-43B7-8C54-651EFFDAE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E722-60FB-4442-BCFC-52897A299F6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F72F-CACA-43B7-8C54-651EFFDAE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E722-60FB-4442-BCFC-52897A299F6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F72F-CACA-43B7-8C54-651EFFDAE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B93E722-60FB-4442-BCFC-52897A299F6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F72F-CACA-43B7-8C54-651EFFDAE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B93E722-60FB-4442-BCFC-52897A299F6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B73F72F-CACA-43B7-8C54-651EFFDAE76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B93E722-60FB-4442-BCFC-52897A299F6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B73F72F-CACA-43B7-8C54-651EFFDAE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B93E722-60FB-4442-BCFC-52897A299F6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B73F72F-CACA-43B7-8C54-651EFFDAE7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E722-60FB-4442-BCFC-52897A299F6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3F72F-CACA-43B7-8C54-651EFFDAE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B93E722-60FB-4442-BCFC-52897A299F6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B73F72F-CACA-43B7-8C54-651EFFDAE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B93E722-60FB-4442-BCFC-52897A299F6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B73F72F-CACA-43B7-8C54-651EFFDAE7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B93E722-60FB-4442-BCFC-52897A299F6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B73F72F-CACA-43B7-8C54-651EFFDAE7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B93E722-60FB-4442-BCFC-52897A299F6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B73F72F-CACA-43B7-8C54-651EFFDAE76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clc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e/1FAIpQLSdLmHPWzWRn6NHI_w3XtcchDC7-zAvm72dHO-twfegPfeyCOQ/viewfor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062912" cy="3048000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/>
              <a:t>Volunteer Training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57600"/>
            <a:ext cx="8062912" cy="1752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Presented by Sarah Thomas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589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33126"/>
          </a:xfrm>
        </p:spPr>
        <p:txBody>
          <a:bodyPr>
            <a:noAutofit/>
          </a:bodyPr>
          <a:lstStyle/>
          <a:p>
            <a:r>
              <a:rPr lang="en-US" sz="6500" b="1" dirty="0" smtClean="0"/>
              <a:t>School Policies	</a:t>
            </a:r>
            <a:endParaRPr lang="en-US" sz="6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73608"/>
          </a:xfrm>
        </p:spPr>
        <p:txBody>
          <a:bodyPr/>
          <a:lstStyle/>
          <a:p>
            <a:r>
              <a:rPr lang="en-US" b="1" dirty="0" smtClean="0"/>
              <a:t>Buzz to enter building</a:t>
            </a:r>
          </a:p>
          <a:p>
            <a:r>
              <a:rPr lang="en-US" b="1" dirty="0" smtClean="0"/>
              <a:t>Sign in and out at the main-office</a:t>
            </a:r>
          </a:p>
          <a:p>
            <a:r>
              <a:rPr lang="en-US" b="1" dirty="0" smtClean="0"/>
              <a:t>Must wear visitor’s badge</a:t>
            </a:r>
          </a:p>
          <a:p>
            <a:r>
              <a:rPr lang="en-US" b="1" dirty="0" smtClean="0"/>
              <a:t>Refrain from opening doors for others</a:t>
            </a:r>
          </a:p>
          <a:p>
            <a:r>
              <a:rPr lang="en-US" b="1" dirty="0" smtClean="0"/>
              <a:t>See something, hear something, say something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3626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534400" cy="838200"/>
          </a:xfrm>
        </p:spPr>
        <p:txBody>
          <a:bodyPr>
            <a:noAutofit/>
          </a:bodyPr>
          <a:lstStyle/>
          <a:p>
            <a:pPr algn="ctr"/>
            <a:r>
              <a:rPr lang="en-US" sz="6500" b="1" dirty="0" smtClean="0"/>
              <a:t>Security &amp; Fire Drills</a:t>
            </a:r>
            <a:endParaRPr lang="en-US" sz="6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534400" cy="57150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Fire Drills</a:t>
            </a:r>
          </a:p>
          <a:p>
            <a:pPr lvl="1"/>
            <a:r>
              <a:rPr lang="en-US" b="1" dirty="0" smtClean="0"/>
              <a:t>Immediately exit the classroom</a:t>
            </a:r>
          </a:p>
          <a:p>
            <a:pPr lvl="1"/>
            <a:r>
              <a:rPr lang="en-US" b="1" dirty="0" smtClean="0"/>
              <a:t>Check fire exit signs</a:t>
            </a:r>
          </a:p>
          <a:p>
            <a:r>
              <a:rPr lang="en-US" b="1" dirty="0" smtClean="0"/>
              <a:t>Lockout</a:t>
            </a:r>
          </a:p>
          <a:p>
            <a:pPr lvl="1"/>
            <a:r>
              <a:rPr lang="en-US" b="1" dirty="0" smtClean="0"/>
              <a:t>An incident in the neighborhood</a:t>
            </a:r>
          </a:p>
          <a:p>
            <a:pPr lvl="1"/>
            <a:r>
              <a:rPr lang="en-US" b="1" dirty="0" smtClean="0"/>
              <a:t>Continue activity inside the classroom – outdoor activities suspended</a:t>
            </a:r>
          </a:p>
          <a:p>
            <a:pPr lvl="1"/>
            <a:r>
              <a:rPr lang="en-US" b="1" dirty="0" smtClean="0"/>
              <a:t>Disregard fire drills – exterior doors remain secured</a:t>
            </a:r>
          </a:p>
          <a:p>
            <a:r>
              <a:rPr lang="en-US" b="1" dirty="0" smtClean="0"/>
              <a:t>Shelter in Place</a:t>
            </a:r>
          </a:p>
          <a:p>
            <a:pPr lvl="1"/>
            <a:r>
              <a:rPr lang="en-US" b="1" dirty="0" smtClean="0"/>
              <a:t>An incident within the building</a:t>
            </a:r>
          </a:p>
          <a:p>
            <a:pPr lvl="1"/>
            <a:r>
              <a:rPr lang="en-US" b="1" dirty="0" smtClean="0"/>
              <a:t>Lock classroom doors – remove magnet strip</a:t>
            </a:r>
          </a:p>
          <a:p>
            <a:pPr lvl="1"/>
            <a:r>
              <a:rPr lang="en-US" b="1" dirty="0" smtClean="0"/>
              <a:t>Do not change or return to classes </a:t>
            </a:r>
          </a:p>
          <a:p>
            <a:pPr lvl="1"/>
            <a:r>
              <a:rPr lang="en-US" b="1" dirty="0" smtClean="0"/>
              <a:t>Disregard classroom bells and fire alarms – </a:t>
            </a:r>
            <a:r>
              <a:rPr lang="en-US" b="1" dirty="0"/>
              <a:t>unless otherwise instructed</a:t>
            </a:r>
          </a:p>
          <a:p>
            <a:r>
              <a:rPr lang="en-US" b="1" dirty="0" smtClean="0"/>
              <a:t>Lockdown</a:t>
            </a:r>
          </a:p>
          <a:p>
            <a:pPr lvl="1"/>
            <a:r>
              <a:rPr lang="en-US" b="1" dirty="0" smtClean="0"/>
              <a:t>A significant incident within the building</a:t>
            </a:r>
          </a:p>
          <a:p>
            <a:pPr lvl="1"/>
            <a:r>
              <a:rPr lang="en-US" b="1" dirty="0" smtClean="0"/>
              <a:t>Lock classroom doors and windows – remove magnet strip</a:t>
            </a:r>
          </a:p>
          <a:p>
            <a:pPr lvl="1"/>
            <a:r>
              <a:rPr lang="en-US" b="1" dirty="0" smtClean="0"/>
              <a:t>Turn off lights</a:t>
            </a:r>
          </a:p>
          <a:p>
            <a:pPr lvl="1"/>
            <a:r>
              <a:rPr lang="en-US" b="1" dirty="0" smtClean="0"/>
              <a:t>Remain silent</a:t>
            </a:r>
          </a:p>
          <a:p>
            <a:pPr lvl="1"/>
            <a:r>
              <a:rPr lang="en-US" b="1" dirty="0" smtClean="0"/>
              <a:t>Relocate students to the back of the classroom – out of sight</a:t>
            </a:r>
          </a:p>
          <a:p>
            <a:pPr lvl="1"/>
            <a:r>
              <a:rPr lang="en-US" b="1" dirty="0"/>
              <a:t>Disregard classroom bells and fire </a:t>
            </a:r>
            <a:r>
              <a:rPr lang="en-US" b="1" dirty="0" smtClean="0"/>
              <a:t>alarms – unless otherwise instructed</a:t>
            </a:r>
          </a:p>
          <a:p>
            <a:pPr marL="537210" lvl="1" indent="0">
              <a:buNone/>
            </a:pPr>
            <a:endParaRPr lang="en-US" b="1" dirty="0" smtClean="0"/>
          </a:p>
          <a:p>
            <a:pPr marL="162306" indent="0" algn="ctr">
              <a:buNone/>
            </a:pPr>
            <a:r>
              <a:rPr lang="en-US" sz="3600" b="1" dirty="0" smtClean="0"/>
              <a:t>**Announcement will officially end drill** </a:t>
            </a:r>
            <a:endParaRPr lang="en-US" sz="3600" b="1" dirty="0"/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91410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33126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 smtClean="0"/>
              <a:t>HIB – Harassment, Intimidation, and Bullying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7360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Sarah Thomas – Anti-Bullying Specialist / School Counselor</a:t>
            </a:r>
          </a:p>
          <a:p>
            <a:r>
              <a:rPr lang="en-US" b="1" dirty="0" smtClean="0"/>
              <a:t>HIB policy is located on the district website </a:t>
            </a:r>
            <a:r>
              <a:rPr lang="en-US" b="1" dirty="0" smtClean="0">
                <a:hlinkClick r:id="rId2"/>
              </a:rPr>
              <a:t>www.chclc.org</a:t>
            </a:r>
            <a:endParaRPr lang="en-US" b="1" dirty="0" smtClean="0"/>
          </a:p>
          <a:p>
            <a:r>
              <a:rPr lang="en-US" b="1" dirty="0" smtClean="0"/>
              <a:t>We are </a:t>
            </a:r>
            <a:r>
              <a:rPr lang="en-US" b="1" i="1" u="sng" dirty="0" smtClean="0"/>
              <a:t>obligated</a:t>
            </a:r>
            <a:r>
              <a:rPr lang="en-US" b="1" dirty="0" smtClean="0"/>
              <a:t> to report any HIB incidences under protected categories</a:t>
            </a:r>
          </a:p>
          <a:p>
            <a:pPr marL="537210" lvl="1" indent="0">
              <a:buNone/>
            </a:pPr>
            <a:r>
              <a:rPr lang="en-US" b="1" dirty="0" smtClean="0"/>
              <a:t>-gender			-race</a:t>
            </a:r>
          </a:p>
          <a:p>
            <a:pPr marL="537210" lvl="1" indent="0">
              <a:buNone/>
            </a:pPr>
            <a:r>
              <a:rPr lang="en-US" b="1" dirty="0" smtClean="0"/>
              <a:t>-color			-national origin</a:t>
            </a:r>
          </a:p>
          <a:p>
            <a:pPr marL="537210" lvl="1" indent="0">
              <a:buNone/>
            </a:pPr>
            <a:r>
              <a:rPr lang="en-US" b="1" dirty="0" smtClean="0"/>
              <a:t>-religion			-sexual orientation</a:t>
            </a:r>
          </a:p>
          <a:p>
            <a:pPr marL="537210" lvl="1" indent="0">
              <a:buNone/>
            </a:pPr>
            <a:r>
              <a:rPr lang="en-US" b="1" dirty="0" smtClean="0"/>
              <a:t>-mental, physical, or sensory disability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0032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33126"/>
          </a:xfrm>
        </p:spPr>
        <p:txBody>
          <a:bodyPr>
            <a:noAutofit/>
          </a:bodyPr>
          <a:lstStyle/>
          <a:p>
            <a:pPr algn="ctr"/>
            <a:r>
              <a:rPr lang="en-US" sz="6500" b="1" dirty="0" smtClean="0"/>
              <a:t>S12 Policy 	</a:t>
            </a:r>
            <a:endParaRPr lang="en-US" sz="6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473608"/>
          </a:xfrm>
        </p:spPr>
        <p:txBody>
          <a:bodyPr/>
          <a:lstStyle/>
          <a:p>
            <a:r>
              <a:rPr lang="en-US" b="1" dirty="0" smtClean="0"/>
              <a:t>If a student indicates that he or she will harm themselves or others, we </a:t>
            </a:r>
            <a:r>
              <a:rPr lang="en-US" b="1" i="1" u="sng" dirty="0" smtClean="0"/>
              <a:t>must</a:t>
            </a:r>
            <a:r>
              <a:rPr lang="en-US" b="1" dirty="0" smtClean="0"/>
              <a:t> notify staff immediately. </a:t>
            </a:r>
          </a:p>
          <a:p>
            <a:r>
              <a:rPr lang="en-US" b="1" dirty="0" smtClean="0"/>
              <a:t>Dr. </a:t>
            </a:r>
            <a:r>
              <a:rPr lang="en-US" b="1" dirty="0" smtClean="0"/>
              <a:t>John Cafagna, </a:t>
            </a:r>
            <a:r>
              <a:rPr lang="en-US" b="1" dirty="0" smtClean="0"/>
              <a:t>principal</a:t>
            </a:r>
          </a:p>
          <a:p>
            <a:r>
              <a:rPr lang="en-US" b="1" dirty="0" smtClean="0"/>
              <a:t>Mrs. Sarah Thomas, school counselor</a:t>
            </a:r>
          </a:p>
          <a:p>
            <a:r>
              <a:rPr lang="en-US" b="1" dirty="0" smtClean="0"/>
              <a:t>Main office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6080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33126"/>
          </a:xfrm>
        </p:spPr>
        <p:txBody>
          <a:bodyPr>
            <a:noAutofit/>
          </a:bodyPr>
          <a:lstStyle/>
          <a:p>
            <a:pPr algn="ctr"/>
            <a:r>
              <a:rPr lang="en-US" sz="6500" b="1" dirty="0" smtClean="0"/>
              <a:t>What to Do?	</a:t>
            </a:r>
            <a:endParaRPr lang="en-US" sz="6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73608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sz="6500" b="1" dirty="0" smtClean="0"/>
              <a:t>If you see something or hear something….      Say something</a:t>
            </a:r>
            <a:endParaRPr lang="en-US" sz="6500" b="1" dirty="0"/>
          </a:p>
        </p:txBody>
      </p:sp>
    </p:spTree>
    <p:extLst>
      <p:ext uri="{BB962C8B-B14F-4D97-AF65-F5344CB8AC3E}">
        <p14:creationId xmlns:p14="http://schemas.microsoft.com/office/powerpoint/2010/main" val="415306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33126"/>
          </a:xfrm>
        </p:spPr>
        <p:txBody>
          <a:bodyPr>
            <a:noAutofit/>
          </a:bodyPr>
          <a:lstStyle/>
          <a:p>
            <a:pPr algn="ctr"/>
            <a:r>
              <a:rPr lang="en-US" sz="6500" b="1" dirty="0" smtClean="0"/>
              <a:t>Thank you!</a:t>
            </a:r>
            <a:endParaRPr lang="en-US" sz="6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73608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sz="6500" b="1" dirty="0" smtClean="0"/>
              <a:t>Thank you for all that you do for the students at Horace Mann School. </a:t>
            </a:r>
            <a:r>
              <a:rPr lang="en-US" sz="6500" b="1" dirty="0" smtClean="0">
                <a:sym typeface="Wingdings" pitchFamily="2" charset="2"/>
              </a:rPr>
              <a:t> </a:t>
            </a:r>
            <a:endParaRPr lang="en-US" sz="6500" b="1" dirty="0"/>
          </a:p>
        </p:txBody>
      </p:sp>
    </p:spTree>
    <p:extLst>
      <p:ext uri="{BB962C8B-B14F-4D97-AF65-F5344CB8AC3E}">
        <p14:creationId xmlns:p14="http://schemas.microsoft.com/office/powerpoint/2010/main" val="233208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33126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/>
              <a:t>Training Confirmation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55792"/>
            <a:ext cx="8839200" cy="4473608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sz="4000" b="1" dirty="0" smtClean="0"/>
              <a:t>Please click the link below and complete the survey to indicate that you have viewed this training.</a:t>
            </a:r>
          </a:p>
          <a:p>
            <a:pPr marL="64008" indent="0" algn="ctr">
              <a:buNone/>
            </a:pPr>
            <a:endParaRPr lang="en-US" dirty="0" smtClean="0"/>
          </a:p>
          <a:p>
            <a:pPr marL="64008" indent="0" algn="ctr">
              <a:buNone/>
            </a:pPr>
            <a:r>
              <a:rPr lang="en-US" b="1" dirty="0" smtClean="0">
                <a:hlinkClick r:id="rId2"/>
              </a:rPr>
              <a:t>Link: Training Completed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62200" y="5486400"/>
            <a:ext cx="462177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5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Thank you!</a:t>
            </a:r>
            <a:endParaRPr lang="en-US" sz="65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98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291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Verdana</vt:lpstr>
      <vt:lpstr>Wingdings</vt:lpstr>
      <vt:lpstr>Wingdings 2</vt:lpstr>
      <vt:lpstr>Verve</vt:lpstr>
      <vt:lpstr>Volunteer Training</vt:lpstr>
      <vt:lpstr>School Policies </vt:lpstr>
      <vt:lpstr>Security &amp; Fire Drills</vt:lpstr>
      <vt:lpstr>HIB – Harassment, Intimidation, and Bullying</vt:lpstr>
      <vt:lpstr>S12 Policy  </vt:lpstr>
      <vt:lpstr>What to Do? </vt:lpstr>
      <vt:lpstr>Thank you!</vt:lpstr>
      <vt:lpstr>Training Confirmation</vt:lpstr>
    </vt:vector>
  </TitlesOfParts>
  <Company>Cherry Hill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Katsikis, Violeta</dc:creator>
  <cp:lastModifiedBy>Thomas, Sarah</cp:lastModifiedBy>
  <cp:revision>13</cp:revision>
  <dcterms:created xsi:type="dcterms:W3CDTF">2013-09-10T14:06:25Z</dcterms:created>
  <dcterms:modified xsi:type="dcterms:W3CDTF">2019-08-22T00:19:09Z</dcterms:modified>
</cp:coreProperties>
</file>